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notesMasterIdLst>
    <p:notesMasterId r:id="rId6"/>
  </p:notesMasterIdLst>
  <p:handoutMasterIdLst>
    <p:handoutMasterId r:id="rId7"/>
  </p:handoutMasterIdLst>
  <p:sldIdLst>
    <p:sldId id="258" r:id="rId2"/>
    <p:sldId id="276" r:id="rId3"/>
    <p:sldId id="284" r:id="rId4"/>
    <p:sldId id="267" r:id="rId5"/>
  </p:sldIdLst>
  <p:sldSz cx="12192000" cy="6858000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47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80" d="100"/>
          <a:sy n="80" d="100"/>
        </p:scale>
        <p:origin x="710" y="130"/>
      </p:cViewPr>
      <p:guideLst>
        <p:guide orient="horz" pos="2160"/>
        <p:guide pos="47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881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sz="quarter" idx="1"/>
          </p:nvPr>
        </p:nvSpPr>
        <p:spPr>
          <a:xfrm>
            <a:off x="3850815" y="0"/>
            <a:ext cx="2945293" cy="496881"/>
          </a:xfrm>
          <a:prstGeom prst="rect">
            <a:avLst/>
          </a:prstGeom>
        </p:spPr>
        <p:txBody>
          <a:bodyPr vert="horz" lIns="90434" tIns="45217" rIns="90434" bIns="45217" rtlCol="0"/>
          <a:lstStyle>
            <a:lvl1pPr algn="r">
              <a:defRPr sz="1200"/>
            </a:lvl1pPr>
          </a:lstStyle>
          <a:p>
            <a:fld id="{81905000-3CDC-4A4E-BCA6-38E3C0D08DD4}" type="datetimeFigureOut">
              <a:rPr lang="lt-LT" smtClean="0"/>
              <a:t>2025-03-14</a:t>
            </a:fld>
            <a:endParaRPr lang="lt-LT"/>
          </a:p>
        </p:txBody>
      </p:sp>
      <p:sp>
        <p:nvSpPr>
          <p:cNvPr id="4" name="Poraštės vietos rezervavimo ženklas 3"/>
          <p:cNvSpPr>
            <a:spLocks noGrp="1"/>
          </p:cNvSpPr>
          <p:nvPr>
            <p:ph type="ftr" sz="quarter" idx="2"/>
          </p:nvPr>
        </p:nvSpPr>
        <p:spPr>
          <a:xfrm>
            <a:off x="0" y="9428169"/>
            <a:ext cx="2945293" cy="496881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kaidrės numerio vietos rezervavimo ženklas 4"/>
          <p:cNvSpPr>
            <a:spLocks noGrp="1"/>
          </p:cNvSpPr>
          <p:nvPr>
            <p:ph type="sldNum" sz="quarter" idx="3"/>
          </p:nvPr>
        </p:nvSpPr>
        <p:spPr>
          <a:xfrm>
            <a:off x="3850815" y="9428169"/>
            <a:ext cx="2945293" cy="496881"/>
          </a:xfrm>
          <a:prstGeom prst="rect">
            <a:avLst/>
          </a:prstGeom>
        </p:spPr>
        <p:txBody>
          <a:bodyPr vert="horz" lIns="90434" tIns="45217" rIns="90434" bIns="45217" rtlCol="0" anchor="b"/>
          <a:lstStyle>
            <a:lvl1pPr algn="r">
              <a:defRPr sz="1200"/>
            </a:lvl1pPr>
          </a:lstStyle>
          <a:p>
            <a:fld id="{0FE9674A-6EF9-43D5-8003-871180811510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6762667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6350" cy="497600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49730" y="0"/>
            <a:ext cx="2946350" cy="497600"/>
          </a:xfrm>
          <a:prstGeom prst="rect">
            <a:avLst/>
          </a:prstGeom>
        </p:spPr>
        <p:txBody>
          <a:bodyPr vert="horz" lIns="91538" tIns="45769" rIns="91538" bIns="45769" rtlCol="0"/>
          <a:lstStyle>
            <a:lvl1pPr algn="r">
              <a:defRPr sz="1200"/>
            </a:lvl1pPr>
          </a:lstStyle>
          <a:p>
            <a:fld id="{29AA3D72-99C8-4CE3-A6DE-67F878B0686C}" type="datetimeFigureOut">
              <a:rPr lang="en-GB" smtClean="0"/>
              <a:t>14/03/2025</a:t>
            </a:fld>
            <a:endParaRPr lang="en-GB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8" tIns="45769" rIns="91538" bIns="45769" rtlCol="0" anchor="ctr"/>
          <a:lstStyle/>
          <a:p>
            <a:endParaRPr lang="en-GB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79928" y="4776323"/>
            <a:ext cx="5437821" cy="3907899"/>
          </a:xfrm>
          <a:prstGeom prst="rect">
            <a:avLst/>
          </a:prstGeom>
        </p:spPr>
        <p:txBody>
          <a:bodyPr vert="horz" lIns="91538" tIns="45769" rIns="91538" bIns="45769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2" y="9427452"/>
            <a:ext cx="2946350" cy="497600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49730" y="9427452"/>
            <a:ext cx="2946350" cy="497600"/>
          </a:xfrm>
          <a:prstGeom prst="rect">
            <a:avLst/>
          </a:prstGeom>
        </p:spPr>
        <p:txBody>
          <a:bodyPr vert="horz" lIns="91538" tIns="45769" rIns="91538" bIns="45769" rtlCol="0" anchor="b"/>
          <a:lstStyle>
            <a:lvl1pPr algn="r">
              <a:defRPr sz="1200"/>
            </a:lvl1pPr>
          </a:lstStyle>
          <a:p>
            <a:fld id="{342968BD-CE23-4775-B954-2B02E24722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027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968BD-CE23-4775-B954-2B02E24722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951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968BD-CE23-4775-B954-2B02E24722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3569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2968BD-CE23-4775-B954-2B02E24722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1287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Spustelėkite norėdami redaguoti šablono paantraštės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58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03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730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499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kcijos antrašt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0601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3810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34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65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817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47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Redaguoti šablono teksto stilius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3/14/2025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25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t-LT" smtClean="0"/>
              <a:t>Redaguoti šablono teksto stilius</a:t>
            </a:r>
          </a:p>
          <a:p>
            <a:pPr lvl="1"/>
            <a:r>
              <a:rPr lang="lt-LT" smtClean="0"/>
              <a:t>Antras lygis</a:t>
            </a:r>
          </a:p>
          <a:p>
            <a:pPr lvl="2"/>
            <a:r>
              <a:rPr lang="lt-LT" smtClean="0"/>
              <a:t>Trečias lygis</a:t>
            </a:r>
          </a:p>
          <a:p>
            <a:pPr lvl="3"/>
            <a:r>
              <a:rPr lang="lt-LT" smtClean="0"/>
              <a:t>Ketvirtas lygis</a:t>
            </a:r>
          </a:p>
          <a:p>
            <a:pPr lvl="4"/>
            <a:r>
              <a:rPr lang="lt-LT" smtClean="0"/>
              <a:t>Penktas lygis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3/14/2025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363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38844" y="193084"/>
            <a:ext cx="10058400" cy="1450757"/>
          </a:xfrm>
        </p:spPr>
        <p:txBody>
          <a:bodyPr/>
          <a:lstStyle/>
          <a:p>
            <a:pPr algn="ctr"/>
            <a:r>
              <a:rPr lang="lt-LT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Pirmųjų gimnazijos </a:t>
            </a:r>
            <a:r>
              <a:rPr lang="lt-LT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klasių </a:t>
            </a:r>
            <a:r>
              <a:rPr lang="lt-LT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mikroklimato </a:t>
            </a:r>
            <a:r>
              <a:rPr lang="lt-LT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tyrimas</a:t>
            </a:r>
          </a:p>
        </p:txBody>
      </p:sp>
      <p:pic>
        <p:nvPicPr>
          <p:cNvPr id="1026" name="Picture 2" descr="http://www.15min.lt/images/photos/600437/original/mokytojas-54eafb386c98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070" y="1929203"/>
            <a:ext cx="6005947" cy="3801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822604" y="5785556"/>
            <a:ext cx="2007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</a:t>
            </a:r>
            <a:r>
              <a:rPr lang="lt-LT" sz="24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m. </a:t>
            </a:r>
            <a:r>
              <a:rPr lang="lt-LT" sz="24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sausis</a:t>
            </a:r>
            <a:endParaRPr lang="lt-LT" sz="24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424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62EB6B-BF27-F84F-D234-5245EEA6B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5292" y="539152"/>
            <a:ext cx="10058400" cy="898141"/>
          </a:xfrm>
        </p:spPr>
        <p:txBody>
          <a:bodyPr>
            <a:normAutofit/>
          </a:bodyPr>
          <a:lstStyle/>
          <a:p>
            <a:pPr algn="ctr"/>
            <a:r>
              <a:rPr lang="lt-LT" sz="3200" b="1" dirty="0" smtClean="0">
                <a:solidFill>
                  <a:srgbClr val="002060"/>
                </a:solidFill>
                <a:latin typeface="+mn-lt"/>
              </a:rPr>
              <a:t>Tikslas, </a:t>
            </a:r>
            <a:r>
              <a:rPr lang="lt-LT" sz="3200" b="1" dirty="0">
                <a:solidFill>
                  <a:srgbClr val="002060"/>
                </a:solidFill>
                <a:latin typeface="+mn-lt"/>
              </a:rPr>
              <a:t>uždaviniai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C49858-D084-346A-958E-1960C4517C9A}"/>
              </a:ext>
            </a:extLst>
          </p:cNvPr>
          <p:cNvSpPr txBox="1"/>
          <p:nvPr/>
        </p:nvSpPr>
        <p:spPr>
          <a:xfrm>
            <a:off x="1095292" y="1926894"/>
            <a:ext cx="10001416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t-LT" sz="2400" dirty="0">
                <a:solidFill>
                  <a:srgbClr val="002060"/>
                </a:solidFill>
              </a:rPr>
              <a:t>Tikslas: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2060"/>
                </a:solidFill>
              </a:rPr>
              <a:t>Išanalizuoti Vilniaus „Laisvės“ gimnazijos I klasių mikroklimato </a:t>
            </a:r>
            <a:r>
              <a:rPr lang="lt-LT" sz="2400" dirty="0" smtClean="0">
                <a:solidFill>
                  <a:srgbClr val="002060"/>
                </a:solidFill>
              </a:rPr>
              <a:t>psichologinius-socialinius </a:t>
            </a:r>
            <a:r>
              <a:rPr lang="lt-LT" sz="2400" dirty="0">
                <a:solidFill>
                  <a:srgbClr val="002060"/>
                </a:solidFill>
              </a:rPr>
              <a:t>ypatumus.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lt-LT" sz="2400" dirty="0">
                <a:solidFill>
                  <a:srgbClr val="002060"/>
                </a:solidFill>
              </a:rPr>
              <a:t>Uždaviniai: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2060"/>
                </a:solidFill>
              </a:rPr>
              <a:t>Apklausti </a:t>
            </a:r>
            <a:r>
              <a:rPr lang="lt-LT" sz="2400" dirty="0" smtClean="0">
                <a:solidFill>
                  <a:srgbClr val="002060"/>
                </a:solidFill>
              </a:rPr>
              <a:t>I klasių mokinius. </a:t>
            </a:r>
            <a:endParaRPr lang="lt-LT" sz="2400" dirty="0">
              <a:solidFill>
                <a:srgbClr val="002060"/>
              </a:solidFill>
            </a:endParaRP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2060"/>
                </a:solidFill>
              </a:rPr>
              <a:t>Išanalizuoti </a:t>
            </a:r>
            <a:r>
              <a:rPr lang="lt-LT" sz="2400" dirty="0" smtClean="0">
                <a:solidFill>
                  <a:srgbClr val="002060"/>
                </a:solidFill>
              </a:rPr>
              <a:t>psichologinę-socialinę I klasių atmosferą </a:t>
            </a:r>
            <a:r>
              <a:rPr lang="lt-LT" sz="2400" dirty="0">
                <a:solidFill>
                  <a:srgbClr val="002060"/>
                </a:solidFill>
              </a:rPr>
              <a:t>apibūdinančius veiksnius. </a:t>
            </a:r>
          </a:p>
          <a:p>
            <a:pPr marL="342900" indent="-34290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002060"/>
                </a:solidFill>
              </a:rPr>
              <a:t>Pristatyti apklausos rezultatus su rekomendacijomis mokinių tėvams, mokytojams ir mokiniams. </a:t>
            </a:r>
          </a:p>
          <a:p>
            <a:pPr algn="just"/>
            <a:endParaRPr lang="lt-LT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98172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ačiakampis 1"/>
          <p:cNvSpPr/>
          <p:nvPr/>
        </p:nvSpPr>
        <p:spPr>
          <a:xfrm>
            <a:off x="712509" y="152791"/>
            <a:ext cx="141314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t-LT" sz="3200" dirty="0">
                <a:solidFill>
                  <a:srgbClr val="002060"/>
                </a:solidFill>
              </a:rPr>
              <a:t>Išvados</a:t>
            </a:r>
          </a:p>
        </p:txBody>
      </p:sp>
      <p:sp>
        <p:nvSpPr>
          <p:cNvPr id="3" name="Stačiakampis 2"/>
          <p:cNvSpPr/>
          <p:nvPr/>
        </p:nvSpPr>
        <p:spPr>
          <a:xfrm>
            <a:off x="487680" y="653246"/>
            <a:ext cx="11295017" cy="5986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t-LT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Pirmųjų klasių 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socialinė-psichologin</a:t>
            </a:r>
            <a:r>
              <a:rPr lang="lt-LT" b="1" i="1" dirty="0" smtClean="0">
                <a:solidFill>
                  <a:srgbClr val="002060"/>
                </a:solidFill>
                <a:ea typeface="TimesNewRoman"/>
                <a:cs typeface="TimesNewRoman"/>
              </a:rPr>
              <a:t>ė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NewRoman"/>
              </a:rPr>
              <a:t> </a:t>
            </a:r>
            <a:r>
              <a:rPr lang="lt-LT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atmosfera pakankamai gera, nes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Didelė dalis mokinių psichologinę klasės atmosferą ir savijautą klasėje vertina gerai ir labai gerai, bendraklasiai draugiški ir linksmi. </a:t>
            </a:r>
            <a:r>
              <a:rPr lang="lt-LT" dirty="0" smtClean="0">
                <a:solidFill>
                  <a:srgbClr val="002060"/>
                </a:solidFill>
              </a:rPr>
              <a:t> </a:t>
            </a:r>
            <a:endParaRPr lang="lt-LT" dirty="0">
              <a:solidFill>
                <a:srgbClr val="00206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Mokiniai teigiamai vertina </a:t>
            </a:r>
            <a:r>
              <a:rPr lang="lt-LT" dirty="0" smtClean="0">
                <a:solidFill>
                  <a:srgbClr val="002060"/>
                </a:solidFill>
              </a:rPr>
              <a:t>jaukią </a:t>
            </a:r>
            <a:r>
              <a:rPr lang="lt-LT" dirty="0">
                <a:solidFill>
                  <a:srgbClr val="002060"/>
                </a:solidFill>
              </a:rPr>
              <a:t>ir </a:t>
            </a:r>
            <a:r>
              <a:rPr lang="lt-LT" dirty="0" smtClean="0">
                <a:solidFill>
                  <a:srgbClr val="002060"/>
                </a:solidFill>
              </a:rPr>
              <a:t>saugią </a:t>
            </a:r>
            <a:r>
              <a:rPr lang="lt-LT" dirty="0">
                <a:solidFill>
                  <a:srgbClr val="002060"/>
                </a:solidFill>
              </a:rPr>
              <a:t>gimnazijos aplinką, draugus ir administraciją, kuriems rūpi vaikų </a:t>
            </a:r>
            <a:r>
              <a:rPr lang="lt-LT" dirty="0" smtClean="0">
                <a:solidFill>
                  <a:srgbClr val="002060"/>
                </a:solidFill>
              </a:rPr>
              <a:t>gerovė.</a:t>
            </a:r>
            <a:endParaRPr lang="lt-LT" dirty="0">
              <a:solidFill>
                <a:srgbClr val="002060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Pirmųjų klasių mokiniai labiausiai vertina aktyvias, praktiškas, įdomiai </a:t>
            </a:r>
            <a:r>
              <a:rPr lang="lt-LT" dirty="0" smtClean="0">
                <a:solidFill>
                  <a:srgbClr val="002060"/>
                </a:solidFill>
              </a:rPr>
              <a:t>pateiktas </a:t>
            </a:r>
            <a:r>
              <a:rPr lang="lt-LT" dirty="0">
                <a:solidFill>
                  <a:srgbClr val="002060"/>
                </a:solidFill>
              </a:rPr>
              <a:t>ir aiškiai </a:t>
            </a:r>
            <a:r>
              <a:rPr lang="lt-LT" dirty="0" smtClean="0">
                <a:solidFill>
                  <a:srgbClr val="002060"/>
                </a:solidFill>
              </a:rPr>
              <a:t>išdėstytas </a:t>
            </a:r>
            <a:r>
              <a:rPr lang="lt-LT" dirty="0">
                <a:solidFill>
                  <a:srgbClr val="002060"/>
                </a:solidFill>
              </a:rPr>
              <a:t>pamokas, kuriose galima pajuokauti, dirbti poromis ir diskutuoti.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Svarbiu mokytojo privalumu mokiniai laiko </a:t>
            </a:r>
            <a:r>
              <a:rPr lang="lt-LT" dirty="0" smtClean="0">
                <a:solidFill>
                  <a:srgbClr val="002060"/>
                </a:solidFill>
              </a:rPr>
              <a:t>gerą, </a:t>
            </a:r>
            <a:r>
              <a:rPr lang="lt-LT" dirty="0">
                <a:solidFill>
                  <a:srgbClr val="002060"/>
                </a:solidFill>
              </a:rPr>
              <a:t>atvirą bendravimą, supratingumą, pagalbą, </a:t>
            </a:r>
            <a:r>
              <a:rPr lang="lt-LT" dirty="0" smtClean="0">
                <a:solidFill>
                  <a:srgbClr val="002060"/>
                </a:solidFill>
              </a:rPr>
              <a:t>palaikymą </a:t>
            </a:r>
            <a:r>
              <a:rPr lang="lt-LT" dirty="0">
                <a:solidFill>
                  <a:srgbClr val="002060"/>
                </a:solidFill>
              </a:rPr>
              <a:t>ir humoro </a:t>
            </a:r>
            <a:r>
              <a:rPr lang="lt-LT" dirty="0" smtClean="0">
                <a:solidFill>
                  <a:srgbClr val="002060"/>
                </a:solidFill>
              </a:rPr>
              <a:t>jausmą</a:t>
            </a:r>
            <a:r>
              <a:rPr lang="lt-LT" dirty="0">
                <a:solidFill>
                  <a:srgbClr val="002060"/>
                </a:solidFill>
              </a:rPr>
              <a:t>. </a:t>
            </a:r>
            <a:endParaRPr lang="lt-LT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Mokiniai labai norėtų, kad gimnazijos aplinka taptų patrauklesnė: remontas (grindys, durys, valgykla), atsirastų daugiau poilsio ir žaidimų vietų, </a:t>
            </a:r>
            <a:r>
              <a:rPr lang="lt-LT" dirty="0" smtClean="0">
                <a:solidFill>
                  <a:srgbClr val="002060"/>
                </a:solidFill>
              </a:rPr>
              <a:t>padidėtų </a:t>
            </a:r>
            <a:r>
              <a:rPr lang="lt-LT" dirty="0">
                <a:solidFill>
                  <a:srgbClr val="002060"/>
                </a:solidFill>
              </a:rPr>
              <a:t>spintelių </a:t>
            </a:r>
            <a:r>
              <a:rPr lang="lt-LT" dirty="0" smtClean="0">
                <a:solidFill>
                  <a:srgbClr val="002060"/>
                </a:solidFill>
              </a:rPr>
              <a:t>kiekis. </a:t>
            </a:r>
            <a:r>
              <a:rPr lang="lt-LT" dirty="0">
                <a:solidFill>
                  <a:srgbClr val="002060"/>
                </a:solidFill>
              </a:rPr>
              <a:t>Siūlo organizuoti daugiau pamokų už gimnazijos ribų. Pasirūpinti mokinių mityba (maisto ir gėrimų automatai). Jie nori, kad mokytojai būtų nuolat geros nuotaikos, </a:t>
            </a:r>
            <a:r>
              <a:rPr lang="lt-LT" dirty="0" smtClean="0">
                <a:solidFill>
                  <a:srgbClr val="002060"/>
                </a:solidFill>
              </a:rPr>
              <a:t>dėmesingi</a:t>
            </a:r>
            <a:r>
              <a:rPr lang="lt-LT" dirty="0">
                <a:solidFill>
                  <a:srgbClr val="002060"/>
                </a:solidFill>
              </a:rPr>
              <a:t>, supratingi ir gerai </a:t>
            </a:r>
            <a:r>
              <a:rPr lang="lt-LT" dirty="0" smtClean="0">
                <a:solidFill>
                  <a:srgbClr val="002060"/>
                </a:solidFill>
              </a:rPr>
              <a:t>aiškintų </a:t>
            </a:r>
            <a:r>
              <a:rPr lang="lt-LT" dirty="0">
                <a:solidFill>
                  <a:srgbClr val="002060"/>
                </a:solidFill>
              </a:rPr>
              <a:t>temas. Pamokos trumpos, praktinės, įdomios, lengvos ir linksmos, o bendraklasiai draugiški, mandagūs ir ramūs.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t-LT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lt-LT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Socialin</a:t>
            </a:r>
            <a:r>
              <a:rPr lang="lt-LT" b="1" i="1" dirty="0" smtClean="0">
                <a:solidFill>
                  <a:srgbClr val="002060"/>
                </a:solidFill>
                <a:ea typeface="TimesNewRoman"/>
                <a:cs typeface="TimesNewRoman"/>
              </a:rPr>
              <a:t>ę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-psichologin</a:t>
            </a:r>
            <a:r>
              <a:rPr lang="lt-LT" b="1" i="1" dirty="0" smtClean="0">
                <a:solidFill>
                  <a:srgbClr val="002060"/>
                </a:solidFill>
                <a:ea typeface="TimesNewRoman"/>
                <a:cs typeface="TimesNewRoman"/>
              </a:rPr>
              <a:t>ę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NewRoman"/>
              </a:rPr>
              <a:t> </a:t>
            </a:r>
            <a:r>
              <a:rPr lang="lt-LT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atmosfer</a:t>
            </a:r>
            <a:r>
              <a:rPr lang="lt-LT" b="1" i="1" dirty="0">
                <a:solidFill>
                  <a:srgbClr val="002060"/>
                </a:solidFill>
                <a:ea typeface="TimesNewRoman"/>
                <a:cs typeface="TimesNewRoman"/>
              </a:rPr>
              <a:t>ą</a:t>
            </a:r>
            <a:r>
              <a:rPr lang="lt-LT" b="1" i="1" dirty="0">
                <a:solidFill>
                  <a:srgbClr val="002060"/>
                </a:solidFill>
                <a:ea typeface="Calibri" panose="020F0502020204030204" pitchFamily="34" charset="0"/>
                <a:cs typeface="TimesNewRoman"/>
              </a:rPr>
              <a:t> </a:t>
            </a:r>
            <a:r>
              <a:rPr lang="lt-LT" b="1" i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bloginantys veiksniai</a:t>
            </a:r>
            <a:r>
              <a:rPr lang="lt-LT" b="1" i="1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Triukšmas ir </a:t>
            </a:r>
            <a:r>
              <a:rPr lang="lt-LT" dirty="0" smtClean="0">
                <a:solidFill>
                  <a:srgbClr val="002060"/>
                </a:solidFill>
              </a:rPr>
              <a:t>erzinantis</a:t>
            </a:r>
            <a:r>
              <a:rPr lang="lt-LT" dirty="0">
                <a:solidFill>
                  <a:srgbClr val="002060"/>
                </a:solidFill>
              </a:rPr>
              <a:t>, kai kurių klasės </a:t>
            </a:r>
            <a:r>
              <a:rPr lang="lt-LT" dirty="0" smtClean="0">
                <a:solidFill>
                  <a:srgbClr val="002060"/>
                </a:solidFill>
              </a:rPr>
              <a:t>mokinių </a:t>
            </a:r>
            <a:r>
              <a:rPr lang="lt-LT" dirty="0">
                <a:solidFill>
                  <a:srgbClr val="002060"/>
                </a:solidFill>
              </a:rPr>
              <a:t>elgesys pamokos metu trukdo produktyviam darbui.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Didelis kontrolinių darbų ir atsiskaitymų kiekis kelia mokinių nuovargį ir mažina motyvaciją mokytis.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Neįdomus, didelis informacijos kiekis ir greitas jos pateikimas sukelia mokiniams nuobodulį.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lt-LT" dirty="0">
                <a:solidFill>
                  <a:srgbClr val="002060"/>
                </a:solidFill>
              </a:rPr>
              <a:t>Mokytojų balso kėlimas ir neperspėjimas dėl kontrolinių darbų sukelia vaikų neigiamas emocijas. </a:t>
            </a:r>
          </a:p>
          <a:p>
            <a:r>
              <a:rPr lang="lt-LT" dirty="0"/>
              <a:t> 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lt-LT" b="1" i="1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25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ačiakampis 2"/>
          <p:cNvSpPr/>
          <p:nvPr/>
        </p:nvSpPr>
        <p:spPr>
          <a:xfrm>
            <a:off x="686096" y="1742223"/>
            <a:ext cx="10930347" cy="43128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lt-LT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lt-LT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Gerinti gimnazijos aplinką: esant galimybei pakeisti grindis ir duris, apsvarstyti </a:t>
            </a: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spintelių talpinimą visuose aukštuose ar rūsyje, padidinti suoliukų kiekį.</a:t>
            </a:r>
            <a:endParaRPr lang="lt-LT" sz="20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Atsižvelgti į mokinių sensorinį jautrumą, mažinti </a:t>
            </a:r>
            <a:r>
              <a:rPr lang="lt-LT" sz="2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triukšmą pamokos metu </a:t>
            </a: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(leisti naudoti ausines, išeiti ir atlikti užduotis </a:t>
            </a:r>
            <a:r>
              <a:rPr lang="lt-LT" sz="200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kitoje aplinkoje</a:t>
            </a:r>
            <a:r>
              <a:rPr lang="lt-LT"/>
              <a:t> – </a:t>
            </a:r>
            <a:r>
              <a:rPr lang="lt-LT" sz="200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sensoriniame </a:t>
            </a: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kabinete, pas socialinį pedagogą, pas psichologą, bibliotekoje ir t.t.).</a:t>
            </a:r>
            <a:endParaRPr lang="lt-LT" sz="20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Peržiūrėti mokymosi krūvius, atsižvelgti į mokinių gebėjimus, darbo tempą ir savijautą.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Pozityvus bendravimas su mokiniais.</a:t>
            </a:r>
            <a:endParaRPr lang="lt-LT" sz="20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Pamokos metu taikyti įvairius informacijos priėmimo šaltinius (matyti, klausyti, daryti).</a:t>
            </a:r>
            <a:endParaRPr lang="lt-LT" sz="20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Individuali pagalba mokiniui pamokų metu.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Stebėti pirmųjų klasių mokinių savijautą ir elgesį, esant reikalui, kreiptis pagalbos į specialistus.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t-LT" sz="20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Jautriems mokiniams siūlyti poilsį pamokų ir pertraukų  metu sensoriniame kambaryje. </a:t>
            </a:r>
            <a:endParaRPr lang="lt-LT" sz="20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2778" y="1018903"/>
            <a:ext cx="29896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sz="3200" dirty="0" smtClean="0">
                <a:solidFill>
                  <a:srgbClr val="002060"/>
                </a:solidFill>
              </a:rPr>
              <a:t>Rekomendacijos </a:t>
            </a:r>
            <a:endParaRPr lang="lt-LT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49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ktyvinė">
  <a:themeElements>
    <a:clrScheme name="Retrospektyvinė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yvinė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yvinė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4596</TotalTime>
  <Words>232</Words>
  <Application>Microsoft Office PowerPoint</Application>
  <PresentationFormat>Widescreen</PresentationFormat>
  <Paragraphs>36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Symbol</vt:lpstr>
      <vt:lpstr>Times New Roman</vt:lpstr>
      <vt:lpstr>TimesNewRoman</vt:lpstr>
      <vt:lpstr>Retrospektyvinė</vt:lpstr>
      <vt:lpstr>Pirmųjų gimnazijos klasių mikroklimato tyrimas</vt:lpstr>
      <vt:lpstr>Tikslas, uždaviniai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Laima</dc:creator>
  <cp:lastModifiedBy>Psichologas, Vilniaus "Laisvės" gimnazija</cp:lastModifiedBy>
  <cp:revision>198</cp:revision>
  <cp:lastPrinted>2025-03-04T06:55:52Z</cp:lastPrinted>
  <dcterms:created xsi:type="dcterms:W3CDTF">2015-11-26T12:56:25Z</dcterms:created>
  <dcterms:modified xsi:type="dcterms:W3CDTF">2025-03-14T08:13:42Z</dcterms:modified>
</cp:coreProperties>
</file>