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7" r:id="rId2"/>
    <p:sldId id="258" r:id="rId3"/>
    <p:sldId id="261" r:id="rId4"/>
    <p:sldId id="262" r:id="rId5"/>
  </p:sldIdLst>
  <p:sldSz cx="12192000" cy="6858000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0621" autoAdjust="0"/>
  </p:normalViewPr>
  <p:slideViewPr>
    <p:cSldViewPr snapToGrid="0">
      <p:cViewPr varScale="1">
        <p:scale>
          <a:sx n="75" d="100"/>
          <a:sy n="75" d="100"/>
        </p:scale>
        <p:origin x="90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7976"/>
          </a:xfrm>
          <a:prstGeom prst="rect">
            <a:avLst/>
          </a:prstGeom>
        </p:spPr>
        <p:txBody>
          <a:bodyPr vert="horz" lIns="91536" tIns="45768" rIns="91536" bIns="45768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7976"/>
          </a:xfrm>
          <a:prstGeom prst="rect">
            <a:avLst/>
          </a:prstGeom>
        </p:spPr>
        <p:txBody>
          <a:bodyPr vert="horz" lIns="91536" tIns="45768" rIns="91536" bIns="45768" rtlCol="0"/>
          <a:lstStyle>
            <a:lvl1pPr algn="r">
              <a:defRPr sz="1200"/>
            </a:lvl1pPr>
          </a:lstStyle>
          <a:p>
            <a:fld id="{B46C6A96-5311-45B1-911B-46837664CB6A}" type="datetimeFigureOut">
              <a:rPr lang="lt-LT" smtClean="0"/>
              <a:t>2025-03-14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2"/>
          </p:nvPr>
        </p:nvSpPr>
        <p:spPr>
          <a:xfrm>
            <a:off x="1" y="9427076"/>
            <a:ext cx="2945659" cy="497975"/>
          </a:xfrm>
          <a:prstGeom prst="rect">
            <a:avLst/>
          </a:prstGeom>
        </p:spPr>
        <p:txBody>
          <a:bodyPr vert="horz" lIns="91536" tIns="45768" rIns="91536" bIns="45768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3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536" tIns="45768" rIns="91536" bIns="45768" rtlCol="0" anchor="b"/>
          <a:lstStyle>
            <a:lvl1pPr algn="r">
              <a:defRPr sz="1200"/>
            </a:lvl1pPr>
          </a:lstStyle>
          <a:p>
            <a:fld id="{15553EB6-00F1-4EF7-B1B8-D4B8B1B3CED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954334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351" cy="497600"/>
          </a:xfrm>
          <a:prstGeom prst="rect">
            <a:avLst/>
          </a:prstGeom>
        </p:spPr>
        <p:txBody>
          <a:bodyPr vert="horz" lIns="91536" tIns="45768" rIns="91536" bIns="457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728" y="1"/>
            <a:ext cx="2946351" cy="497600"/>
          </a:xfrm>
          <a:prstGeom prst="rect">
            <a:avLst/>
          </a:prstGeom>
        </p:spPr>
        <p:txBody>
          <a:bodyPr vert="horz" lIns="91536" tIns="45768" rIns="91536" bIns="45768" rtlCol="0"/>
          <a:lstStyle>
            <a:lvl1pPr algn="r">
              <a:defRPr sz="1200"/>
            </a:lvl1pPr>
          </a:lstStyle>
          <a:p>
            <a:fld id="{000EE9C9-3CCC-434F-AADA-F53FD1833AA6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36" tIns="45768" rIns="91536" bIns="457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8" y="4776323"/>
            <a:ext cx="5437821" cy="3907899"/>
          </a:xfrm>
          <a:prstGeom prst="rect">
            <a:avLst/>
          </a:prstGeom>
        </p:spPr>
        <p:txBody>
          <a:bodyPr vert="horz" lIns="91536" tIns="45768" rIns="91536" bIns="4576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7452"/>
            <a:ext cx="2946351" cy="497600"/>
          </a:xfrm>
          <a:prstGeom prst="rect">
            <a:avLst/>
          </a:prstGeom>
        </p:spPr>
        <p:txBody>
          <a:bodyPr vert="horz" lIns="91536" tIns="45768" rIns="91536" bIns="457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728" y="9427452"/>
            <a:ext cx="2946351" cy="497600"/>
          </a:xfrm>
          <a:prstGeom prst="rect">
            <a:avLst/>
          </a:prstGeom>
        </p:spPr>
        <p:txBody>
          <a:bodyPr vert="horz" lIns="91536" tIns="45768" rIns="91536" bIns="45768" rtlCol="0" anchor="b"/>
          <a:lstStyle>
            <a:lvl1pPr algn="r">
              <a:defRPr sz="1200"/>
            </a:lvl1pPr>
          </a:lstStyle>
          <a:p>
            <a:fld id="{B415F891-2BD2-4A3A-B9FA-847E7B0F7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57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15F891-2BD2-4A3A-B9FA-847E7B0F769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872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6449-4205-45FD-9E56-8BE924A11244}" type="datetimeFigureOut">
              <a:rPr lang="lt-LT" smtClean="0"/>
              <a:t>2025-03-14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CD3A-F571-4CA4-B05F-49C2A393FCB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87861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nė nuotrauka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6449-4205-45FD-9E56-8BE924A11244}" type="datetimeFigureOut">
              <a:rPr lang="lt-LT" smtClean="0"/>
              <a:t>2025-03-14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CD3A-F571-4CA4-B05F-49C2A393FCB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59700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vadinima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6449-4205-45FD-9E56-8BE924A11244}" type="datetimeFigureOut">
              <a:rPr lang="lt-LT" smtClean="0"/>
              <a:t>2025-03-14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CD3A-F571-4CA4-B05F-49C2A393FCB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68033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a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6449-4205-45FD-9E56-8BE924A11244}" type="datetimeFigureOut">
              <a:rPr lang="lt-LT" smtClean="0"/>
              <a:t>2025-03-14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CD3A-F571-4CA4-B05F-49C2A393FCB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81049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elės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6449-4205-45FD-9E56-8BE924A11244}" type="datetimeFigureOut">
              <a:rPr lang="lt-LT" smtClean="0"/>
              <a:t>2025-03-14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CD3A-F571-4CA4-B05F-49C2A393FCB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669617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o pavadinimas kortelė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lt-LT"/>
              <a:t>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6449-4205-45FD-9E56-8BE924A11244}" type="datetimeFigureOut">
              <a:rPr lang="lt-LT" smtClean="0"/>
              <a:t>2025-03-14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CD3A-F571-4CA4-B05F-49C2A393FCB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473347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rba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lt-LT"/>
              <a:t>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6449-4205-45FD-9E56-8BE924A11244}" type="datetimeFigureOut">
              <a:rPr lang="lt-LT" smtClean="0"/>
              <a:t>2025-03-14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CD3A-F571-4CA4-B05F-49C2A393FCB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75035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6449-4205-45FD-9E56-8BE924A11244}" type="datetimeFigureOut">
              <a:rPr lang="lt-LT" smtClean="0"/>
              <a:t>2025-03-14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CD3A-F571-4CA4-B05F-49C2A393FCB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36272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6449-4205-45FD-9E56-8BE924A11244}" type="datetimeFigureOut">
              <a:rPr lang="lt-LT" smtClean="0"/>
              <a:t>2025-03-14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CD3A-F571-4CA4-B05F-49C2A393FCB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13061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6449-4205-45FD-9E56-8BE924A11244}" type="datetimeFigureOut">
              <a:rPr lang="lt-LT" smtClean="0"/>
              <a:t>2025-03-14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B3BCD3A-F571-4CA4-B05F-49C2A393FCB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36521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6449-4205-45FD-9E56-8BE924A11244}" type="datetimeFigureOut">
              <a:rPr lang="lt-LT" smtClean="0"/>
              <a:t>2025-03-14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CD3A-F571-4CA4-B05F-49C2A393FCB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30719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6449-4205-45FD-9E56-8BE924A11244}" type="datetimeFigureOut">
              <a:rPr lang="lt-LT" smtClean="0"/>
              <a:t>2025-03-14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CD3A-F571-4CA4-B05F-49C2A393FCB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56776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6449-4205-45FD-9E56-8BE924A11244}" type="datetimeFigureOut">
              <a:rPr lang="lt-LT" smtClean="0"/>
              <a:t>2025-03-14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CD3A-F571-4CA4-B05F-49C2A393FCB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01202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6449-4205-45FD-9E56-8BE924A11244}" type="datetimeFigureOut">
              <a:rPr lang="lt-LT" smtClean="0"/>
              <a:t>2025-03-14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CD3A-F571-4CA4-B05F-49C2A393FCB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38885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6449-4205-45FD-9E56-8BE924A11244}" type="datetimeFigureOut">
              <a:rPr lang="lt-LT" smtClean="0"/>
              <a:t>2025-03-14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CD3A-F571-4CA4-B05F-49C2A393FCB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14192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6449-4205-45FD-9E56-8BE924A11244}" type="datetimeFigureOut">
              <a:rPr lang="lt-LT" smtClean="0"/>
              <a:t>2025-03-14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CD3A-F571-4CA4-B05F-49C2A393FCB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3278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6449-4205-45FD-9E56-8BE924A11244}" type="datetimeFigureOut">
              <a:rPr lang="lt-LT" smtClean="0"/>
              <a:t>2025-03-14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CD3A-F571-4CA4-B05F-49C2A393FCB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0895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7686449-4205-45FD-9E56-8BE924A11244}" type="datetimeFigureOut">
              <a:rPr lang="lt-LT" smtClean="0"/>
              <a:t>2025-03-14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B3BCD3A-F571-4CA4-B05F-49C2A393FCB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58140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Vilniaus „Laisvės“ gimnazija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50357" y="2438399"/>
            <a:ext cx="848661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lt-LT" sz="2800" dirty="0"/>
              <a:t>Pirmųjų gimnazijos klasių mokinių </a:t>
            </a:r>
            <a:r>
              <a:rPr lang="lt-LT" sz="2800" dirty="0" err="1"/>
              <a:t>sociometrijos</a:t>
            </a:r>
            <a:r>
              <a:rPr lang="lt-LT" sz="2800" dirty="0"/>
              <a:t> tyrimas</a:t>
            </a:r>
          </a:p>
          <a:p>
            <a:pPr algn="ctr"/>
            <a:r>
              <a:rPr lang="lt-LT" sz="2800" dirty="0"/>
              <a:t>(adaptacijos periodas)</a:t>
            </a:r>
          </a:p>
          <a:p>
            <a:pPr algn="ctr"/>
            <a:r>
              <a:rPr lang="lt-LT" sz="2800" dirty="0" smtClean="0"/>
              <a:t>2025 </a:t>
            </a:r>
            <a:r>
              <a:rPr lang="lt-LT" sz="2800" dirty="0"/>
              <a:t>m. </a:t>
            </a:r>
            <a:r>
              <a:rPr lang="lt-LT" sz="2800" dirty="0" smtClean="0"/>
              <a:t>sausis</a:t>
            </a:r>
            <a:endParaRPr lang="lt-LT" sz="2800" dirty="0"/>
          </a:p>
        </p:txBody>
      </p:sp>
    </p:spTree>
    <p:extLst>
      <p:ext uri="{BB962C8B-B14F-4D97-AF65-F5344CB8AC3E}">
        <p14:creationId xmlns:p14="http://schemas.microsoft.com/office/powerpoint/2010/main" val="4251614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čiakampis 2"/>
          <p:cNvSpPr/>
          <p:nvPr/>
        </p:nvSpPr>
        <p:spPr>
          <a:xfrm>
            <a:off x="1919164" y="992486"/>
            <a:ext cx="9534145" cy="49175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lt-LT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Tikslas:</a:t>
            </a:r>
            <a:r>
              <a:rPr lang="lt-LT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lt-LT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Išsiaiškinti mokinių tarpusavio santykius bei nustatyti kiekvieno grupės nario statusą.</a:t>
            </a:r>
            <a:endParaRPr lang="lt-LT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endParaRPr lang="lt-LT" sz="24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lt-LT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Uždaviniai: 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lt-LT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Atlikti I gimnazijos klasių mokinių apklausą naudojant </a:t>
            </a:r>
            <a:r>
              <a:rPr lang="lt-LT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Dž</a:t>
            </a:r>
            <a:r>
              <a:rPr lang="lt-LT" sz="2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lt-LT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Moreno</a:t>
            </a:r>
            <a:r>
              <a:rPr lang="lt-LT" sz="24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lt-LT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sociometrinį</a:t>
            </a:r>
            <a:r>
              <a:rPr lang="lt-LT" sz="2400" dirty="0">
                <a:latin typeface="Calibri" panose="020F0502020204030204" pitchFamily="34" charset="0"/>
                <a:cs typeface="Calibri" panose="020F0502020204030204" pitchFamily="34" charset="0"/>
              </a:rPr>
              <a:t> metodą.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lt-LT" sz="2400" dirty="0">
                <a:latin typeface="Calibri" panose="020F0502020204030204" pitchFamily="34" charset="0"/>
                <a:cs typeface="Calibri" panose="020F0502020204030204" pitchFamily="34" charset="0"/>
              </a:rPr>
              <a:t>Apdoroti apklausos rezultatus.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lt-LT" sz="2400" dirty="0">
                <a:latin typeface="Calibri" panose="020F0502020204030204" pitchFamily="34" charset="0"/>
                <a:cs typeface="Calibri" panose="020F0502020204030204" pitchFamily="34" charset="0"/>
              </a:rPr>
              <a:t>Pateikti tyrimo rezultatus ir rekomendacijas gimnazijos bendruomenei. 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lt-LT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137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594039" y="0"/>
            <a:ext cx="10018713" cy="872704"/>
          </a:xfrm>
        </p:spPr>
        <p:txBody>
          <a:bodyPr>
            <a:normAutofit/>
          </a:bodyPr>
          <a:lstStyle/>
          <a:p>
            <a:r>
              <a:rPr lang="lt-LT" sz="3600" dirty="0">
                <a:latin typeface="Arial" panose="020B0604020202020204" pitchFamily="34" charset="0"/>
                <a:cs typeface="Arial" panose="020B0604020202020204" pitchFamily="34" charset="0"/>
              </a:rPr>
              <a:t>Išvados</a:t>
            </a:r>
          </a:p>
        </p:txBody>
      </p:sp>
      <p:sp>
        <p:nvSpPr>
          <p:cNvPr id="3" name="Rectangle 2"/>
          <p:cNvSpPr/>
          <p:nvPr/>
        </p:nvSpPr>
        <p:spPr>
          <a:xfrm>
            <a:off x="1789546" y="781264"/>
            <a:ext cx="996544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Atliktas I-</a:t>
            </a:r>
            <a:r>
              <a:rPr lang="lt-LT" sz="2000" dirty="0" err="1">
                <a:latin typeface="Arial" panose="020B0604020202020204" pitchFamily="34" charset="0"/>
                <a:cs typeface="Arial" panose="020B0604020202020204" pitchFamily="34" charset="0"/>
              </a:rPr>
              <a:t>ųjų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 gimnazijos klasių mokinių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sociometrinis tyrimas parodė,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kad nei vienoje klasėsje nėra aukščiausią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statusą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užimančių mokiniu, nei pagal darbą, nei neformaliose tarpasmeniniuose santykiuose.   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Pagal </a:t>
            </a:r>
            <a:r>
              <a:rPr lang="lt-L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darbo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kriterijų – visose klasėse dauguma mokinių užima mėgstamų ir priimtų mokinių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statusą, tačiau 1A ir 1C klasėsje yra 1-3 mokinių, kurie užima nepriimtų statusą, o 1B, 1D, 1S klasėse tokių mokinių nuo 6 iki 8. Galima daryti prielaidą, kad tai mokiniai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kurie stokoja mokymosi motyvacijos, pasitikėjimo savimi ar turi mokymosi sunkumų.</a:t>
            </a:r>
          </a:p>
          <a:p>
            <a:pPr marL="285750" lvl="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Pagal </a:t>
            </a:r>
            <a:r>
              <a:rPr lang="lt-LT" sz="2000" b="1" dirty="0">
                <a:latin typeface="Arial" panose="020B0604020202020204" pitchFamily="34" charset="0"/>
                <a:cs typeface="Arial" panose="020B0604020202020204" pitchFamily="34" charset="0"/>
              </a:rPr>
              <a:t>laisvalaikio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 kriterijų – dauguma visų klasių mokinių turi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priimtų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statusą.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Nepriimtų mokinių yra kiekvienoje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klasėje –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1B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1D (7) ir 1S (8).</a:t>
            </a:r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1A, 1B, 1C klasių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sutelktumas </a:t>
            </a:r>
            <a:r>
              <a:rPr lang="lt-LT" sz="2000" b="1" dirty="0">
                <a:latin typeface="Arial" panose="020B0604020202020204" pitchFamily="34" charset="0"/>
                <a:cs typeface="Arial" panose="020B0604020202020204" pitchFamily="34" charset="0"/>
              </a:rPr>
              <a:t>darbui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(71-80 roc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.) yra pakankamas,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kiek mažesnis 1D, 1S, jų sutelktumas yra (50-57 proc.). Integratyvumas geriausias 1C klasėje, 1A klasėje – vidutinis, kitose klasėse - mažas.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Klasių sutelktumas </a:t>
            </a:r>
            <a:r>
              <a:rPr lang="lt-LT" sz="2000" b="1" dirty="0">
                <a:latin typeface="Arial" panose="020B0604020202020204" pitchFamily="34" charset="0"/>
                <a:cs typeface="Arial" panose="020B0604020202020204" pitchFamily="34" charset="0"/>
              </a:rPr>
              <a:t>laisvalaikiui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kiek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mažesnis 1B, 1C, 1D klasėse (42-50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proc.),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kiek didesnis 1A ir 1S klasėse (57-60 proc.). Integratyvumas 1A ir 1C klasėse yra geresnis, 1B, 1D ir 1S nepakankamas.</a:t>
            </a:r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09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594760" y="-135427"/>
            <a:ext cx="10018713" cy="946355"/>
          </a:xfrm>
        </p:spPr>
        <p:txBody>
          <a:bodyPr>
            <a:normAutofit/>
          </a:bodyPr>
          <a:lstStyle/>
          <a:p>
            <a:r>
              <a:rPr lang="lt-LT" sz="3600" dirty="0">
                <a:latin typeface="Arial" panose="020B0604020202020204" pitchFamily="34" charset="0"/>
                <a:cs typeface="Arial" panose="020B0604020202020204" pitchFamily="34" charset="0"/>
              </a:rPr>
              <a:t>Rekomendacijos</a:t>
            </a:r>
          </a:p>
        </p:txBody>
      </p:sp>
      <p:sp>
        <p:nvSpPr>
          <p:cNvPr id="3" name="Stačiakampis 2"/>
          <p:cNvSpPr/>
          <p:nvPr/>
        </p:nvSpPr>
        <p:spPr>
          <a:xfrm>
            <a:off x="1823763" y="810928"/>
            <a:ext cx="10111211" cy="5155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lt-LT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Stiprinkite klasės kolektyvą. Formuojant komandą atsižvelkite į kiekvieno mokinio statusą klasėje, analizuokite jo keitimosi eigą ir perspektyvas. </a:t>
            </a:r>
            <a:r>
              <a:rPr lang="lt-LT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„Žaidimai grupės formavimui</a:t>
            </a:r>
            <a:r>
              <a:rPr lang="lt-LT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 priesegtuke.</a:t>
            </a: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lt-LT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Klasės </a:t>
            </a:r>
            <a:r>
              <a:rPr lang="lt-LT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valandėlių </a:t>
            </a:r>
            <a:r>
              <a:rPr lang="lt-LT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metu </a:t>
            </a:r>
            <a:r>
              <a:rPr lang="lt-LT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daugiau kalbėkite apie mokinių emocinę savijautą ir dalykus (situacijas, </a:t>
            </a:r>
            <a:r>
              <a:rPr lang="lt-LT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žmones </a:t>
            </a:r>
            <a:r>
              <a:rPr lang="lt-LT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ir pan.), kurie jiems kelia </a:t>
            </a:r>
            <a:r>
              <a:rPr lang="lt-LT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nerimą ar pyktį.  </a:t>
            </a:r>
            <a:endParaRPr lang="lt-LT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lt-LT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Padėkite didžiuotis savo </a:t>
            </a:r>
            <a:r>
              <a:rPr lang="lt-LT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klasės pasiekimais ir atskirais mokinių pasiekimais, padėkite jaustis kolektyvo dalimi, priimant kokius nors sprendimus. </a:t>
            </a:r>
            <a:r>
              <a:rPr lang="lt-LT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Naudokite </a:t>
            </a:r>
            <a:r>
              <a:rPr lang="lt-LT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savipagalbos</a:t>
            </a:r>
            <a:r>
              <a:rPr lang="lt-LT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ir pagalbos draugui</a:t>
            </a:r>
            <a:r>
              <a:rPr lang="lt-LT" sz="20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t-LT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metodus.</a:t>
            </a: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lt-LT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Pasikalbėkite </a:t>
            </a:r>
            <a:r>
              <a:rPr lang="lt-LT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 kiekvienu iš </a:t>
            </a:r>
            <a:r>
              <a:rPr lang="lt-LT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nepriimtų mokinių</a:t>
            </a:r>
            <a:r>
              <a:rPr lang="lt-LT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Tai padėtų suvokti mokinio asmeninius ar tarpasmeninius bendravimo sunkumus. </a:t>
            </a: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lt-LT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Mokykite konstruktyviai spręsti konfliktus, neprarandant pagarbos sau ir kitam.</a:t>
            </a: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lt-LT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Priminkite mokiniams, kur jie gali nusiraminti ir rasti pagalbą gimnazijoje.</a:t>
            </a: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lt-LT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Organizuokite </a:t>
            </a:r>
            <a:r>
              <a:rPr lang="lt-LT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bendrą užklasinę veiklą.</a:t>
            </a:r>
          </a:p>
        </p:txBody>
      </p:sp>
    </p:spTree>
    <p:extLst>
      <p:ext uri="{BB962C8B-B14F-4D97-AF65-F5344CB8AC3E}">
        <p14:creationId xmlns:p14="http://schemas.microsoft.com/office/powerpoint/2010/main" val="38573077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as">
  <a:themeElements>
    <a:clrScheme name="Paralaksas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aksas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ksas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TM03457496[[fn=Paralaksas]]</Template>
  <TotalTime>1246</TotalTime>
  <Words>403</Words>
  <Application>Microsoft Office PowerPoint</Application>
  <PresentationFormat>Widescreen</PresentationFormat>
  <Paragraphs>26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Corbel</vt:lpstr>
      <vt:lpstr>Symbol</vt:lpstr>
      <vt:lpstr>Times New Roman</vt:lpstr>
      <vt:lpstr>Paralaksas</vt:lpstr>
      <vt:lpstr>Vilniaus „Laisvės“ gimnazija</vt:lpstr>
      <vt:lpstr>PowerPoint Presentation</vt:lpstr>
      <vt:lpstr>Išvados</vt:lpstr>
      <vt:lpstr>Rekomendacijos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Vilniaus „Laisvės“ gimnazija</dc:title>
  <dc:creator>Irena Zdanovič</dc:creator>
  <cp:lastModifiedBy>Psichologas, Vilniaus "Laisvės" gimnazija</cp:lastModifiedBy>
  <cp:revision>82</cp:revision>
  <cp:lastPrinted>2025-03-06T05:59:37Z</cp:lastPrinted>
  <dcterms:created xsi:type="dcterms:W3CDTF">2019-01-08T22:09:10Z</dcterms:created>
  <dcterms:modified xsi:type="dcterms:W3CDTF">2025-03-14T08:14:05Z</dcterms:modified>
</cp:coreProperties>
</file>